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35"/>
  </p:notesMasterIdLst>
  <p:sldIdLst>
    <p:sldId id="298" r:id="rId2"/>
    <p:sldId id="257" r:id="rId3"/>
    <p:sldId id="258" r:id="rId4"/>
    <p:sldId id="261" r:id="rId5"/>
    <p:sldId id="300" r:id="rId6"/>
    <p:sldId id="285" r:id="rId7"/>
    <p:sldId id="289" r:id="rId8"/>
    <p:sldId id="259" r:id="rId9"/>
    <p:sldId id="287" r:id="rId10"/>
    <p:sldId id="262" r:id="rId11"/>
    <p:sldId id="260" r:id="rId12"/>
    <p:sldId id="263" r:id="rId13"/>
    <p:sldId id="264" r:id="rId14"/>
    <p:sldId id="299" r:id="rId15"/>
    <p:sldId id="266" r:id="rId16"/>
    <p:sldId id="267" r:id="rId17"/>
    <p:sldId id="268" r:id="rId18"/>
    <p:sldId id="295" r:id="rId19"/>
    <p:sldId id="296" r:id="rId20"/>
    <p:sldId id="301" r:id="rId21"/>
    <p:sldId id="292" r:id="rId22"/>
    <p:sldId id="271" r:id="rId23"/>
    <p:sldId id="272" r:id="rId24"/>
    <p:sldId id="273" r:id="rId25"/>
    <p:sldId id="293" r:id="rId26"/>
    <p:sldId id="274" r:id="rId27"/>
    <p:sldId id="275" r:id="rId28"/>
    <p:sldId id="302" r:id="rId29"/>
    <p:sldId id="276" r:id="rId30"/>
    <p:sldId id="294" r:id="rId31"/>
    <p:sldId id="277" r:id="rId32"/>
    <p:sldId id="278" r:id="rId33"/>
    <p:sldId id="27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60"/>
  </p:normalViewPr>
  <p:slideViewPr>
    <p:cSldViewPr snapToGrid="0">
      <p:cViewPr>
        <p:scale>
          <a:sx n="100" d="100"/>
          <a:sy n="100" d="100"/>
        </p:scale>
        <p:origin x="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34B1A-D35A-41F0-ABF3-2F233F9B1E5B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F734B-A167-41C9-A9D2-BB68204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32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A07A-E8F4-4393-AF26-B79680164AC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EC551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214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0AF4-37E3-4816-AADF-1CAE0609108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EC551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662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E9C0-5B66-4BEE-97FF-461624A8E4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EC551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41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2B0E9-9F97-44AF-8DFE-CE36A4B2C4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EC551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5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3A8F-9625-4B23-85BA-028127EB2D7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EC551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971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1C4E-6323-43FE-8B32-FEC0DE6644B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EC551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505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96AD-62E9-4BF1-888D-AAD274DEE32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EC551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1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0A1C9-2067-4212-83E6-5D43484A3A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EC551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975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4FB1-69EB-4102-8EA2-1135A7BD02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EC551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59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FEA1B5D-B9B6-44E6-B59F-A9232EB387E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EC551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474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76E9B-0A1C-48B5-92F3-A01BA26FC60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EC551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12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2554204-0F1A-4E8C-8FA9-C9B5AA3AFFC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EC551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80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gif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gif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en.wikipedia.org/wiki/Smith%E2%80%93Waterman_algorith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Aditya Narayan		</a:t>
            </a:r>
            <a:r>
              <a:rPr lang="en-US" dirty="0" err="1" smtClean="0"/>
              <a:t>Aastha</a:t>
            </a:r>
            <a:r>
              <a:rPr lang="en-US" dirty="0" smtClean="0"/>
              <a:t> ANAND		G SIVA PERUMAL</a:t>
            </a:r>
          </a:p>
          <a:p>
            <a:r>
              <a:rPr lang="en-US" dirty="0"/>
              <a:t>	</a:t>
            </a:r>
            <a:r>
              <a:rPr lang="en-US" dirty="0" smtClean="0"/>
              <a:t>	SARTHAK JAGETIA		ANAND SHIVALKAR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100051" y="590958"/>
            <a:ext cx="10058400" cy="3566160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rgbClr val="C00000"/>
                </a:solidFill>
                <a:latin typeface="Castellar" panose="020A0402060406010301" pitchFamily="18" charset="0"/>
              </a:rPr>
              <a:t>FPGA Acceleration of DNA Sequence Mapping</a:t>
            </a:r>
            <a:br>
              <a:rPr lang="en-US" sz="5400" b="1" dirty="0" smtClean="0">
                <a:solidFill>
                  <a:srgbClr val="C00000"/>
                </a:solidFill>
                <a:latin typeface="Castellar" panose="020A0402060406010301" pitchFamily="18" charset="0"/>
              </a:rPr>
            </a:br>
            <a:r>
              <a:rPr lang="en-US" b="1" dirty="0" smtClean="0">
                <a:solidFill>
                  <a:srgbClr val="C00000"/>
                </a:solidFill>
              </a:rPr>
              <a:t/>
            </a:r>
            <a:br>
              <a:rPr lang="en-US" b="1" dirty="0" smtClean="0">
                <a:solidFill>
                  <a:srgbClr val="C00000"/>
                </a:solidFill>
              </a:rPr>
            </a:br>
            <a:r>
              <a:rPr lang="en-US" sz="4000" b="1" dirty="0" smtClean="0">
                <a:solidFill>
                  <a:srgbClr val="C00000"/>
                </a:solidFill>
              </a:rPr>
              <a:t>Team: DNA Mappers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1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101" y="1206009"/>
            <a:ext cx="9813522" cy="53217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462" y="2180748"/>
            <a:ext cx="10972800" cy="36649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Break down reference sequence into seeds (4 characters long) and store them in separate </a:t>
            </a:r>
            <a:r>
              <a:rPr lang="en-US" dirty="0" smtClean="0"/>
              <a:t>CAL tables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Compare seeds from the input short reads with the reference seeds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Identify all the indexes in the reference sequence where the short read can map with a high likelihood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TGT</a:t>
            </a:r>
            <a:r>
              <a:rPr lang="en-US" dirty="0" smtClean="0">
                <a:solidFill>
                  <a:srgbClr val="FF0000"/>
                </a:solidFill>
              </a:rPr>
              <a:t>CCAG</a:t>
            </a:r>
            <a:r>
              <a:rPr lang="en-US" dirty="0" smtClean="0"/>
              <a:t>TATGCCT</a:t>
            </a:r>
            <a:r>
              <a:rPr lang="en-US" dirty="0" smtClean="0">
                <a:solidFill>
                  <a:srgbClr val="FF0000"/>
                </a:solidFill>
              </a:rPr>
              <a:t>CCAG</a:t>
            </a:r>
            <a:r>
              <a:rPr lang="en-US" dirty="0" smtClean="0"/>
              <a:t>TAGATC</a:t>
            </a:r>
            <a:r>
              <a:rPr lang="en-US" dirty="0" smtClean="0">
                <a:solidFill>
                  <a:srgbClr val="00B0F0"/>
                </a:solidFill>
              </a:rPr>
              <a:t>GCAT</a:t>
            </a:r>
            <a:r>
              <a:rPr lang="en-US" dirty="0" smtClean="0"/>
              <a:t>TCGAGAATCCGA</a:t>
            </a:r>
          </a:p>
          <a:p>
            <a:pPr marL="0" indent="0" algn="ctr">
              <a:buNone/>
            </a:pPr>
            <a:r>
              <a:rPr lang="en-US" dirty="0" smtClean="0"/>
              <a:t>TGA</a:t>
            </a:r>
            <a:r>
              <a:rPr lang="en-US" dirty="0" smtClean="0">
                <a:solidFill>
                  <a:srgbClr val="FF0000"/>
                </a:solidFill>
              </a:rPr>
              <a:t>CCAG</a:t>
            </a:r>
            <a:r>
              <a:rPr lang="en-US" dirty="0" smtClean="0"/>
              <a:t>T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B0F0"/>
                </a:solidFill>
              </a:rPr>
              <a:t>GCAT</a:t>
            </a:r>
            <a:r>
              <a:rPr lang="en-US" dirty="0" smtClean="0"/>
              <a:t>AAGA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60866" y="4091493"/>
            <a:ext cx="8708" cy="383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64775" y="3802667"/>
            <a:ext cx="7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Index=0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93250" y="3802666"/>
            <a:ext cx="856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Index=11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18384" y="4091493"/>
            <a:ext cx="8708" cy="383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07409" y="3802666"/>
            <a:ext cx="856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F0"/>
                </a:solidFill>
              </a:rPr>
              <a:t>Index=24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529133" y="4053791"/>
            <a:ext cx="8708" cy="383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4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2880" y="1379220"/>
            <a:ext cx="10058400" cy="9330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Verilog Code Implementation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95" y="1785257"/>
            <a:ext cx="3788726" cy="44943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50" y="2311206"/>
            <a:ext cx="7211641" cy="140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3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Smith Waterman Pre-Processor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Generate sequence 1 from the reference sequence using the index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Sequence 2 is the input short read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Store the sequences 1 and 2 in a FIFO until Smith Waterman is ready to compute 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Smith Waterman takes n</a:t>
            </a:r>
            <a:r>
              <a:rPr lang="en-US" baseline="30000" dirty="0" smtClean="0"/>
              <a:t>2</a:t>
            </a:r>
            <a:r>
              <a:rPr lang="en-US" dirty="0" smtClean="0"/>
              <a:t> clock cycles to compute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Indexing provides output every clock cycle until done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9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Local Sequence Alignment – Smith Waterman Algorithm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047" y="3841989"/>
            <a:ext cx="3218538" cy="2254531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585" y="3946341"/>
            <a:ext cx="3561746" cy="21501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31" y="2445919"/>
            <a:ext cx="5600700" cy="809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1341" y="2445919"/>
            <a:ext cx="44797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Why Smith Waterman?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Commonly used for comparison of 2 strings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The fully gapped algorithm provides accurate scoring, even in the presence of </a:t>
            </a:r>
            <a:r>
              <a:rPr lang="en-US" dirty="0" err="1" smtClean="0"/>
              <a:t>indels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Search space is quadratic as opposed to exponential search space of other algorithms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Can be implemented efficiently using 2D systolic arrays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1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573" y="314636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Bradley Hand" charset="0"/>
                <a:ea typeface="Bradley Hand" charset="0"/>
                <a:cs typeface="Bradley Hand" charset="0"/>
              </a:rPr>
              <a:t>Smith Waterman Implementation using Systolic Arrays</a:t>
            </a:r>
            <a:endParaRPr lang="en-US" sz="4000" dirty="0">
              <a:latin typeface="Bradley Hand" charset="0"/>
              <a:ea typeface="Bradley Hand" charset="0"/>
              <a:cs typeface="Bradley Hand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580708" y="2542903"/>
            <a:ext cx="718457" cy="722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603966" y="2542903"/>
            <a:ext cx="718457" cy="722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627224" y="2542903"/>
            <a:ext cx="718457" cy="722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650482" y="2542903"/>
            <a:ext cx="718457" cy="722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580708" y="3551873"/>
            <a:ext cx="718457" cy="722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603966" y="3551873"/>
            <a:ext cx="718457" cy="722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627224" y="3551873"/>
            <a:ext cx="718457" cy="722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650482" y="3551873"/>
            <a:ext cx="718457" cy="722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580708" y="4560843"/>
            <a:ext cx="718457" cy="722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5603966" y="4560843"/>
            <a:ext cx="718457" cy="722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6627224" y="4560843"/>
            <a:ext cx="718457" cy="722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7650482" y="4560843"/>
            <a:ext cx="718457" cy="722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580708" y="5569813"/>
            <a:ext cx="718457" cy="722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603966" y="5569813"/>
            <a:ext cx="718457" cy="722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627224" y="5569813"/>
            <a:ext cx="718457" cy="722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650482" y="5569813"/>
            <a:ext cx="718457" cy="722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299165" y="2830285"/>
            <a:ext cx="304801" cy="165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6322423" y="2830285"/>
            <a:ext cx="304801" cy="165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7345681" y="2830285"/>
            <a:ext cx="304801" cy="165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5299165" y="3808777"/>
            <a:ext cx="304801" cy="165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322423" y="3808777"/>
            <a:ext cx="304801" cy="165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345681" y="3808777"/>
            <a:ext cx="304801" cy="165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5299165" y="4835164"/>
            <a:ext cx="304801" cy="165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6322423" y="4835164"/>
            <a:ext cx="304801" cy="165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7345681" y="4835164"/>
            <a:ext cx="304801" cy="165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5299165" y="5841956"/>
            <a:ext cx="304801" cy="165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6322423" y="5841956"/>
            <a:ext cx="304801" cy="165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7345681" y="5841956"/>
            <a:ext cx="304801" cy="165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2651108">
            <a:off x="5182060" y="3336558"/>
            <a:ext cx="515755" cy="152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2651108">
            <a:off x="6205318" y="3336558"/>
            <a:ext cx="515755" cy="152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2651108">
            <a:off x="7228576" y="3336558"/>
            <a:ext cx="515755" cy="152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651108">
            <a:off x="5193689" y="4348542"/>
            <a:ext cx="515755" cy="152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2651108">
            <a:off x="6216947" y="4348542"/>
            <a:ext cx="515755" cy="152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2651108">
            <a:off x="7240205" y="4348542"/>
            <a:ext cx="515755" cy="152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2651108">
            <a:off x="5193690" y="5345063"/>
            <a:ext cx="515755" cy="152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2651108">
            <a:off x="6216948" y="5345063"/>
            <a:ext cx="515755" cy="152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2651108">
            <a:off x="7240206" y="5345063"/>
            <a:ext cx="515755" cy="152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>
            <a:off x="4871704" y="3265715"/>
            <a:ext cx="156754" cy="286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4870963" y="4281689"/>
            <a:ext cx="156754" cy="286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4861559" y="5284136"/>
            <a:ext cx="156754" cy="286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/>
          <p:cNvSpPr/>
          <p:nvPr/>
        </p:nvSpPr>
        <p:spPr>
          <a:xfrm>
            <a:off x="5910918" y="3254821"/>
            <a:ext cx="156754" cy="286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/>
          <p:cNvSpPr/>
          <p:nvPr/>
        </p:nvSpPr>
        <p:spPr>
          <a:xfrm>
            <a:off x="5910177" y="4270795"/>
            <a:ext cx="156754" cy="286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/>
          <p:cNvSpPr/>
          <p:nvPr/>
        </p:nvSpPr>
        <p:spPr>
          <a:xfrm>
            <a:off x="5900773" y="5273242"/>
            <a:ext cx="156754" cy="286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/>
          <p:cNvSpPr/>
          <p:nvPr/>
        </p:nvSpPr>
        <p:spPr>
          <a:xfrm>
            <a:off x="6927670" y="3265715"/>
            <a:ext cx="156754" cy="286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>
            <a:off x="6926929" y="4281689"/>
            <a:ext cx="156754" cy="286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/>
          <p:cNvSpPr/>
          <p:nvPr/>
        </p:nvSpPr>
        <p:spPr>
          <a:xfrm>
            <a:off x="6917525" y="5284136"/>
            <a:ext cx="156754" cy="286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>
            <a:off x="7933535" y="3265715"/>
            <a:ext cx="156754" cy="286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wn Arrow 52"/>
          <p:cNvSpPr/>
          <p:nvPr/>
        </p:nvSpPr>
        <p:spPr>
          <a:xfrm>
            <a:off x="7932794" y="4281689"/>
            <a:ext cx="156754" cy="286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>
            <a:off x="7923390" y="5284136"/>
            <a:ext cx="156754" cy="286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27123" y="1844450"/>
            <a:ext cx="400594" cy="39998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5640977" y="1844450"/>
            <a:ext cx="400594" cy="39998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6675119" y="1838909"/>
            <a:ext cx="400594" cy="39998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7688973" y="1838909"/>
            <a:ext cx="400594" cy="39998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3888710" y="2547964"/>
            <a:ext cx="400594" cy="39998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3888710" y="3490828"/>
            <a:ext cx="400594" cy="39998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3888710" y="4502812"/>
            <a:ext cx="400594" cy="39998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3885744" y="5514796"/>
            <a:ext cx="400594" cy="39998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65" name="Down Arrow 64"/>
          <p:cNvSpPr/>
          <p:nvPr/>
        </p:nvSpPr>
        <p:spPr>
          <a:xfrm>
            <a:off x="4749043" y="2250567"/>
            <a:ext cx="156754" cy="2861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/>
          <p:cNvSpPr/>
          <p:nvPr/>
        </p:nvSpPr>
        <p:spPr>
          <a:xfrm>
            <a:off x="4714231" y="3265234"/>
            <a:ext cx="156754" cy="2861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own Arrow 66"/>
          <p:cNvSpPr/>
          <p:nvPr/>
        </p:nvSpPr>
        <p:spPr>
          <a:xfrm>
            <a:off x="4714231" y="4281689"/>
            <a:ext cx="156754" cy="2861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/>
          <p:cNvSpPr/>
          <p:nvPr/>
        </p:nvSpPr>
        <p:spPr>
          <a:xfrm>
            <a:off x="4714209" y="5284136"/>
            <a:ext cx="156754" cy="2861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/>
          <p:cNvSpPr/>
          <p:nvPr/>
        </p:nvSpPr>
        <p:spPr>
          <a:xfrm>
            <a:off x="5781008" y="2250567"/>
            <a:ext cx="156754" cy="2861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/>
          <p:cNvSpPr/>
          <p:nvPr/>
        </p:nvSpPr>
        <p:spPr>
          <a:xfrm>
            <a:off x="5746196" y="3265234"/>
            <a:ext cx="156754" cy="2861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own Arrow 70"/>
          <p:cNvSpPr/>
          <p:nvPr/>
        </p:nvSpPr>
        <p:spPr>
          <a:xfrm>
            <a:off x="5746196" y="4281689"/>
            <a:ext cx="156754" cy="2861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wn Arrow 71"/>
          <p:cNvSpPr/>
          <p:nvPr/>
        </p:nvSpPr>
        <p:spPr>
          <a:xfrm>
            <a:off x="5746174" y="5284136"/>
            <a:ext cx="156754" cy="2861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own Arrow 72"/>
          <p:cNvSpPr/>
          <p:nvPr/>
        </p:nvSpPr>
        <p:spPr>
          <a:xfrm>
            <a:off x="6798477" y="2250567"/>
            <a:ext cx="156754" cy="2861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own Arrow 73"/>
          <p:cNvSpPr/>
          <p:nvPr/>
        </p:nvSpPr>
        <p:spPr>
          <a:xfrm>
            <a:off x="6763665" y="3265234"/>
            <a:ext cx="156754" cy="2861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Down Arrow 74"/>
          <p:cNvSpPr/>
          <p:nvPr/>
        </p:nvSpPr>
        <p:spPr>
          <a:xfrm>
            <a:off x="6763665" y="4281689"/>
            <a:ext cx="156754" cy="2861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own Arrow 75"/>
          <p:cNvSpPr/>
          <p:nvPr/>
        </p:nvSpPr>
        <p:spPr>
          <a:xfrm>
            <a:off x="6763643" y="5284136"/>
            <a:ext cx="156754" cy="2861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own Arrow 76"/>
          <p:cNvSpPr/>
          <p:nvPr/>
        </p:nvSpPr>
        <p:spPr>
          <a:xfrm>
            <a:off x="7802140" y="2261806"/>
            <a:ext cx="156754" cy="2861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own Arrow 77"/>
          <p:cNvSpPr/>
          <p:nvPr/>
        </p:nvSpPr>
        <p:spPr>
          <a:xfrm>
            <a:off x="7767328" y="3276473"/>
            <a:ext cx="156754" cy="2861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/>
          <p:cNvSpPr/>
          <p:nvPr/>
        </p:nvSpPr>
        <p:spPr>
          <a:xfrm>
            <a:off x="7767328" y="4292928"/>
            <a:ext cx="156754" cy="2861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own Arrow 79"/>
          <p:cNvSpPr/>
          <p:nvPr/>
        </p:nvSpPr>
        <p:spPr>
          <a:xfrm>
            <a:off x="7767306" y="5295375"/>
            <a:ext cx="156754" cy="28615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>
            <a:off x="4289664" y="2666276"/>
            <a:ext cx="304801" cy="1654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2" name="Right Arrow 81"/>
          <p:cNvSpPr/>
          <p:nvPr/>
        </p:nvSpPr>
        <p:spPr>
          <a:xfrm>
            <a:off x="4290081" y="3618019"/>
            <a:ext cx="304801" cy="1654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3" name="Right Arrow 82"/>
          <p:cNvSpPr/>
          <p:nvPr/>
        </p:nvSpPr>
        <p:spPr>
          <a:xfrm>
            <a:off x="4287294" y="4631342"/>
            <a:ext cx="304801" cy="1654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4" name="Right Arrow 83"/>
          <p:cNvSpPr/>
          <p:nvPr/>
        </p:nvSpPr>
        <p:spPr>
          <a:xfrm>
            <a:off x="4275907" y="5628081"/>
            <a:ext cx="304801" cy="1654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5" name="Right Arrow 84"/>
          <p:cNvSpPr/>
          <p:nvPr/>
        </p:nvSpPr>
        <p:spPr>
          <a:xfrm>
            <a:off x="5295689" y="2666276"/>
            <a:ext cx="304801" cy="1654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6" name="Right Arrow 85"/>
          <p:cNvSpPr/>
          <p:nvPr/>
        </p:nvSpPr>
        <p:spPr>
          <a:xfrm>
            <a:off x="5304237" y="3652449"/>
            <a:ext cx="304801" cy="1654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7" name="Right Arrow 86"/>
          <p:cNvSpPr/>
          <p:nvPr/>
        </p:nvSpPr>
        <p:spPr>
          <a:xfrm>
            <a:off x="5304236" y="4678103"/>
            <a:ext cx="304801" cy="1654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8" name="Right Arrow 87"/>
          <p:cNvSpPr/>
          <p:nvPr/>
        </p:nvSpPr>
        <p:spPr>
          <a:xfrm>
            <a:off x="5295689" y="5676489"/>
            <a:ext cx="304801" cy="1654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9" name="Right Arrow 88"/>
          <p:cNvSpPr/>
          <p:nvPr/>
        </p:nvSpPr>
        <p:spPr>
          <a:xfrm>
            <a:off x="6320245" y="2664822"/>
            <a:ext cx="304801" cy="1654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0" name="Right Arrow 89"/>
          <p:cNvSpPr/>
          <p:nvPr/>
        </p:nvSpPr>
        <p:spPr>
          <a:xfrm>
            <a:off x="6328793" y="3650995"/>
            <a:ext cx="304801" cy="1654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1" name="Right Arrow 90"/>
          <p:cNvSpPr/>
          <p:nvPr/>
        </p:nvSpPr>
        <p:spPr>
          <a:xfrm>
            <a:off x="6328792" y="4676649"/>
            <a:ext cx="304801" cy="1654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2" name="Right Arrow 91"/>
          <p:cNvSpPr/>
          <p:nvPr/>
        </p:nvSpPr>
        <p:spPr>
          <a:xfrm>
            <a:off x="6320245" y="5675035"/>
            <a:ext cx="304801" cy="1654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3" name="Right Arrow 92"/>
          <p:cNvSpPr/>
          <p:nvPr/>
        </p:nvSpPr>
        <p:spPr>
          <a:xfrm>
            <a:off x="7344251" y="2664822"/>
            <a:ext cx="304801" cy="152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4" name="Right Arrow 93"/>
          <p:cNvSpPr/>
          <p:nvPr/>
        </p:nvSpPr>
        <p:spPr>
          <a:xfrm>
            <a:off x="7352799" y="3650995"/>
            <a:ext cx="304801" cy="152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5" name="Right Arrow 94"/>
          <p:cNvSpPr/>
          <p:nvPr/>
        </p:nvSpPr>
        <p:spPr>
          <a:xfrm>
            <a:off x="7352798" y="4676649"/>
            <a:ext cx="304801" cy="152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6" name="Right Arrow 95"/>
          <p:cNvSpPr/>
          <p:nvPr/>
        </p:nvSpPr>
        <p:spPr>
          <a:xfrm>
            <a:off x="7344251" y="5675035"/>
            <a:ext cx="304801" cy="152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9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27" y="1298558"/>
            <a:ext cx="10972800" cy="53217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Smith Waterman Processing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27" y="1802573"/>
            <a:ext cx="4591588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Compute current score from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 smtClean="0"/>
              <a:t>Diagonal score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 smtClean="0"/>
              <a:t>Top score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 smtClean="0"/>
              <a:t>Left score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Find maximum of the 3 scores to assign to the current element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Combinational block executing every clock</a:t>
            </a:r>
            <a:endParaRPr lang="en-US" sz="1200" dirty="0" smtClean="0"/>
          </a:p>
          <a:p>
            <a:pPr lvl="1"/>
            <a:endParaRPr lang="en-US" sz="1600" dirty="0" smtClean="0"/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00" y="4043679"/>
            <a:ext cx="3012537" cy="2110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86" y="1802573"/>
            <a:ext cx="7168817" cy="450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96" y="1278373"/>
            <a:ext cx="10972800" cy="53217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Traceback</a:t>
            </a:r>
            <a:r>
              <a:rPr lang="en-US" dirty="0" smtClean="0"/>
              <a:t> Element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98862"/>
            <a:ext cx="3725396" cy="224897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7096" y="1927544"/>
            <a:ext cx="455175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To output the character of sequence 1 and sequence 2 at (</a:t>
            </a:r>
            <a:r>
              <a:rPr lang="en-US" sz="1600" dirty="0" err="1" smtClean="0"/>
              <a:t>i,j</a:t>
            </a:r>
            <a:r>
              <a:rPr lang="en-US" sz="1600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Diagonal value maximum : </a:t>
            </a:r>
            <a:r>
              <a:rPr lang="en-US" sz="1600" b="1" dirty="0" smtClean="0">
                <a:solidFill>
                  <a:srgbClr val="00B050"/>
                </a:solidFill>
              </a:rPr>
              <a:t>seq1 and seq2 match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 smtClean="0"/>
              <a:t>or </a:t>
            </a:r>
            <a:r>
              <a:rPr lang="en-US" sz="1600" b="1" dirty="0" smtClean="0">
                <a:solidFill>
                  <a:srgbClr val="FF0000"/>
                </a:solidFill>
              </a:rPr>
              <a:t>SNP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Left value maximum : </a:t>
            </a:r>
            <a:r>
              <a:rPr lang="en-US" sz="1600" b="1" dirty="0" smtClean="0">
                <a:solidFill>
                  <a:srgbClr val="FF0000"/>
                </a:solidFill>
              </a:rPr>
              <a:t>Deletion in seq2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Top value maximum :  </a:t>
            </a:r>
            <a:r>
              <a:rPr lang="en-US" sz="1600" b="1" dirty="0" smtClean="0">
                <a:solidFill>
                  <a:srgbClr val="FF0000"/>
                </a:solidFill>
              </a:rPr>
              <a:t>Insertion in seq2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75" y="2207541"/>
            <a:ext cx="7662188" cy="36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7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Verilog Implementation of Smith Waterman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1" y="2239292"/>
            <a:ext cx="7200414" cy="230480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75" y="2239292"/>
            <a:ext cx="4795428" cy="37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3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423" y="3563629"/>
            <a:ext cx="4951781" cy="2112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VGA Interfacing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Zedboard</a:t>
            </a:r>
            <a:r>
              <a:rPr lang="en-US" dirty="0" smtClean="0"/>
              <a:t> allows 12 bit </a:t>
            </a:r>
            <a:r>
              <a:rPr lang="en-US" dirty="0" err="1" smtClean="0"/>
              <a:t>colour</a:t>
            </a:r>
            <a:r>
              <a:rPr lang="en-US" dirty="0" smtClean="0"/>
              <a:t> output through VGA connector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So VGA_R, VGA_G, VGA_B all 4 bits each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Other pins used are </a:t>
            </a:r>
            <a:r>
              <a:rPr lang="en-US" dirty="0" err="1" smtClean="0"/>
              <a:t>Horizantal</a:t>
            </a:r>
            <a:r>
              <a:rPr lang="en-US" dirty="0" smtClean="0"/>
              <a:t> sync and Vertical sync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1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I/O Interfacing &amp;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Serial Inputs from Smith Waterman block are displayed on the computer screen via VGA display cable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Dynamically displaying all the sequences from the previous module along with the index as shown.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Not easy because had to code for letters ‘A’, ‘G’, ‘C’,</a:t>
            </a:r>
            <a:r>
              <a:rPr lang="en-US" sz="2000" dirty="0"/>
              <a:t> </a:t>
            </a:r>
            <a:r>
              <a:rPr lang="en-US" sz="2000" dirty="0" smtClean="0"/>
              <a:t>‘T’ &amp; ‘-’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So coding for 15 characters in one sequence and</a:t>
            </a:r>
            <a:br>
              <a:rPr lang="en-US" sz="2000" dirty="0" smtClean="0"/>
            </a:br>
            <a:r>
              <a:rPr lang="en-US" sz="2000" dirty="0" smtClean="0"/>
              <a:t>2 sequences in total!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That’s 30 characters being displayed dynamically!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Displaying the numbers dynamically by coding for digits ‘0 – 9’ for 2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digit</a:t>
            </a:r>
            <a:r>
              <a:rPr lang="en-US" sz="2000" dirty="0"/>
              <a:t> </a:t>
            </a:r>
            <a:r>
              <a:rPr lang="en-US" sz="2000" dirty="0" smtClean="0"/>
              <a:t>index </a:t>
            </a:r>
            <a:r>
              <a:rPr lang="en-US" sz="2000" dirty="0"/>
              <a:t>given by the Smith </a:t>
            </a:r>
            <a:r>
              <a:rPr lang="en-US" sz="2000" dirty="0" smtClean="0"/>
              <a:t>Waterman </a:t>
            </a:r>
            <a:r>
              <a:rPr lang="en-US" sz="2000" dirty="0"/>
              <a:t>algorithm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Too </a:t>
            </a:r>
            <a:r>
              <a:rPr lang="en-US" sz="2000" dirty="0"/>
              <a:t>many if-else loop created too much constraints while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synthesizing the </a:t>
            </a:r>
            <a:r>
              <a:rPr lang="en-US" sz="2000" dirty="0"/>
              <a:t>code </a:t>
            </a:r>
            <a:r>
              <a:rPr lang="en-US" sz="2000" dirty="0" smtClean="0"/>
              <a:t>and </a:t>
            </a:r>
            <a:r>
              <a:rPr lang="en-US" sz="2000" dirty="0"/>
              <a:t>it took nearly 30-40 </a:t>
            </a:r>
            <a:r>
              <a:rPr lang="en-US" sz="2000" dirty="0" err="1"/>
              <a:t>mins</a:t>
            </a:r>
            <a:r>
              <a:rPr lang="en-US" sz="2000" dirty="0"/>
              <a:t> for it to </a:t>
            </a:r>
            <a:r>
              <a:rPr lang="en-US" sz="2000" dirty="0" smtClean="0"/>
              <a:t>build.</a:t>
            </a:r>
            <a:endParaRPr lang="en-US" sz="2000" dirty="0"/>
          </a:p>
          <a:p>
            <a:endParaRPr lang="en-US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4" t="34774" r="2645" b="32406"/>
          <a:stretch/>
        </p:blipFill>
        <p:spPr>
          <a:xfrm>
            <a:off x="8083540" y="3061936"/>
            <a:ext cx="4026684" cy="2691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2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 and 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High Level Diagram and Specifications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Functional Description of Blocks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Results and Analysis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Successes and Failures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 and Future Work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3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57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Verilog Implementation of VGA Controller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60" y="1737360"/>
            <a:ext cx="10781420" cy="45661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26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 and 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High Level Diagram and Specifications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Functional Description of Blocks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and Analysis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Successes and Failures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 and Future Work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1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2" y="989758"/>
            <a:ext cx="11952761" cy="464311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Demo Movie 1 – Local Sequence Alignment</a:t>
            </a:r>
            <a:endParaRPr lang="en-US" sz="4000" dirty="0"/>
          </a:p>
        </p:txBody>
      </p:sp>
      <p:pic>
        <p:nvPicPr>
          <p:cNvPr id="6" name="WhatsApp Video 2016-12-07 at 12.34.31 A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13183" y="1823403"/>
            <a:ext cx="7099300" cy="40227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1481" y="1965960"/>
            <a:ext cx="3291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Seq1</a:t>
            </a:r>
            <a:r>
              <a:rPr lang="en-US" sz="1600" dirty="0" smtClean="0"/>
              <a:t> – ACTGGTACTA</a:t>
            </a:r>
          </a:p>
          <a:p>
            <a:r>
              <a:rPr lang="en-US" sz="1600" b="1" dirty="0" smtClean="0"/>
              <a:t>Seq2</a:t>
            </a:r>
            <a:r>
              <a:rPr lang="en-US" sz="1600" dirty="0" smtClean="0"/>
              <a:t> – ACTGGACTGA</a:t>
            </a:r>
          </a:p>
          <a:p>
            <a:endParaRPr lang="en-US" sz="1600" dirty="0" smtClean="0"/>
          </a:p>
          <a:p>
            <a:r>
              <a:rPr lang="en-US" sz="1600" b="1" dirty="0" smtClean="0"/>
              <a:t>Objective</a:t>
            </a:r>
            <a:r>
              <a:rPr lang="en-US" sz="1600" dirty="0" smtClean="0"/>
              <a:t> – Find local sequence alignment of the 2 sequences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5921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Demo Movie 2</a:t>
            </a:r>
            <a:endParaRPr lang="en-US" sz="4000" dirty="0"/>
          </a:p>
        </p:txBody>
      </p:sp>
      <p:pic>
        <p:nvPicPr>
          <p:cNvPr id="7" name="WhatsApp Video 2016-12-07 at 8.17.28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0740" y="1901434"/>
            <a:ext cx="7099300" cy="40227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640" y="1965960"/>
            <a:ext cx="448310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Ref Sequence: </a:t>
            </a:r>
            <a:r>
              <a:rPr lang="en-US" sz="1400" dirty="0"/>
              <a:t>L</a:t>
            </a:r>
            <a:r>
              <a:rPr lang="en-US" sz="1400" dirty="0" smtClean="0"/>
              <a:t>ength 50</a:t>
            </a:r>
          </a:p>
          <a:p>
            <a:r>
              <a:rPr lang="en-US" sz="1250" dirty="0" smtClean="0"/>
              <a:t>TGTCCAGTATGCCTGACGTCGATCGCATTCGAGAATCCGAATAAAGTATT</a:t>
            </a:r>
          </a:p>
          <a:p>
            <a:endParaRPr lang="en-US" sz="1250" b="1" dirty="0" smtClean="0"/>
          </a:p>
          <a:p>
            <a:r>
              <a:rPr lang="en-US" sz="1600" b="1" dirty="0" smtClean="0"/>
              <a:t>Short Reads</a:t>
            </a:r>
          </a:p>
          <a:p>
            <a:pPr marL="342900" indent="-342900">
              <a:buAutoNum type="arabicPeriod"/>
            </a:pPr>
            <a:r>
              <a:rPr lang="en-US" sz="1250" dirty="0" smtClean="0"/>
              <a:t>TGGTAAAT</a:t>
            </a:r>
          </a:p>
          <a:p>
            <a:pPr marL="342900" indent="-342900">
              <a:buAutoNum type="arabicPeriod"/>
            </a:pPr>
            <a:r>
              <a:rPr lang="en-US" sz="1250" dirty="0" smtClean="0"/>
              <a:t>AGTCCGTA</a:t>
            </a:r>
          </a:p>
          <a:p>
            <a:pPr marL="342900" indent="-342900">
              <a:buAutoNum type="arabicPeriod"/>
            </a:pPr>
            <a:r>
              <a:rPr lang="en-US" sz="1250" dirty="0" smtClean="0"/>
              <a:t>CGTCGATC</a:t>
            </a:r>
          </a:p>
          <a:p>
            <a:endParaRPr lang="en-US" sz="1250" dirty="0" smtClean="0"/>
          </a:p>
          <a:p>
            <a:r>
              <a:rPr lang="en-US" sz="1600" b="1" dirty="0" smtClean="0"/>
              <a:t>Objective</a:t>
            </a:r>
            <a:r>
              <a:rPr lang="en-US" sz="1600" dirty="0" smtClean="0"/>
              <a:t> – </a:t>
            </a:r>
            <a:r>
              <a:rPr lang="en-US" sz="1400" dirty="0" smtClean="0"/>
              <a:t>Find the best match of the short reads in the reference sequence with substitution, insertions and deletions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090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 and 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High Level Diagram and Specifications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Functional Description of Blocks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Results and Analysis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Successes and Failures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 and Future Work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598" y="1201930"/>
            <a:ext cx="10380885" cy="532179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Successes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227" y="2054656"/>
            <a:ext cx="10527624" cy="366492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Performed Local Alignment of 2 sequences using Smith Waterman  Algorithm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Implementation of CAL table for seeding the reference indexes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VGA Interfacing for output display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smtClean="0"/>
              <a:t>Timing Accurate Implementation of Smith Waterman Algorithm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Working Prototype </a:t>
            </a:r>
            <a:r>
              <a:rPr lang="en-US" dirty="0"/>
              <a:t>for performing DNA Sequence </a:t>
            </a:r>
            <a:r>
              <a:rPr lang="en-US" dirty="0" smtClean="0"/>
              <a:t>Mapping – Not that efficient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2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737" y="1205985"/>
            <a:ext cx="10609485" cy="532179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Failures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737" y="1845734"/>
            <a:ext cx="10333943" cy="406738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Integration of Indexing and Smith Waterman Block -&gt; Timing and Routing Error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*Paste the routing congestion error*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39" y="2216903"/>
            <a:ext cx="9876938" cy="3325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10008" y="5540121"/>
            <a:ext cx="595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 Probably due to combinational implementation of Indexing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9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Failures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Spent a lot of time on getting user input through UART (Putty)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Tried Parallel Smith Waterman Implementation, but couldn’t integrate with the top </a:t>
            </a:r>
            <a:r>
              <a:rPr lang="en-US" dirty="0" smtClean="0"/>
              <a:t>module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Long Sequences takes a long time to build, (place &amp; route) -&gt; might need some compression algorithm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Takes a long time for Place &amp; Route (~45mins) -&gt; Design not </a:t>
            </a:r>
            <a:r>
              <a:rPr lang="en-US" dirty="0" smtClean="0"/>
              <a:t>that efficient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2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205985"/>
            <a:ext cx="10170573" cy="532179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Work Allocation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High Level Block Diagram and Functional Specification – </a:t>
            </a:r>
            <a:r>
              <a:rPr lang="en-US" dirty="0" smtClean="0">
                <a:solidFill>
                  <a:srgbClr val="C00000"/>
                </a:solidFill>
              </a:rPr>
              <a:t>Everyone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Indexing Block – </a:t>
            </a:r>
            <a:r>
              <a:rPr lang="en-US" dirty="0" smtClean="0">
                <a:solidFill>
                  <a:srgbClr val="C00000"/>
                </a:solidFill>
              </a:rPr>
              <a:t>Siva, </a:t>
            </a:r>
            <a:r>
              <a:rPr lang="en-US" dirty="0" err="1" smtClean="0">
                <a:solidFill>
                  <a:srgbClr val="C00000"/>
                </a:solidFill>
              </a:rPr>
              <a:t>Anand</a:t>
            </a:r>
            <a:endParaRPr lang="en-US" dirty="0" smtClean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Smith Waterman Pre Processor – </a:t>
            </a:r>
            <a:r>
              <a:rPr lang="en-US" dirty="0" err="1" smtClean="0">
                <a:solidFill>
                  <a:srgbClr val="C00000"/>
                </a:solidFill>
              </a:rPr>
              <a:t>Anand</a:t>
            </a:r>
            <a:endParaRPr lang="en-US" dirty="0" smtClean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Smith Waterman Block – </a:t>
            </a:r>
            <a:r>
              <a:rPr lang="en-US" dirty="0" smtClean="0">
                <a:solidFill>
                  <a:srgbClr val="C00000"/>
                </a:solidFill>
              </a:rPr>
              <a:t>Aditya, </a:t>
            </a:r>
            <a:r>
              <a:rPr lang="en-US" dirty="0" err="1" smtClean="0">
                <a:solidFill>
                  <a:srgbClr val="C00000"/>
                </a:solidFill>
              </a:rPr>
              <a:t>Aastha</a:t>
            </a:r>
            <a:endParaRPr lang="en-US" dirty="0" smtClean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VGA Interfacing for I/O – </a:t>
            </a:r>
            <a:r>
              <a:rPr lang="en-US" dirty="0" err="1" smtClean="0">
                <a:solidFill>
                  <a:srgbClr val="C00000"/>
                </a:solidFill>
              </a:rPr>
              <a:t>Sarthak</a:t>
            </a:r>
            <a:r>
              <a:rPr lang="en-US" dirty="0" smtClean="0">
                <a:solidFill>
                  <a:srgbClr val="C00000"/>
                </a:solidFill>
              </a:rPr>
              <a:t>, </a:t>
            </a:r>
            <a:r>
              <a:rPr lang="en-US" dirty="0" err="1" smtClean="0">
                <a:solidFill>
                  <a:srgbClr val="C00000"/>
                </a:solidFill>
              </a:rPr>
              <a:t>Aastha</a:t>
            </a:r>
            <a:r>
              <a:rPr lang="en-US" dirty="0" smtClean="0">
                <a:solidFill>
                  <a:srgbClr val="C00000"/>
                </a:solidFill>
              </a:rPr>
              <a:t>, Aditya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Overall Integration – </a:t>
            </a:r>
            <a:r>
              <a:rPr lang="en-US" dirty="0" smtClean="0">
                <a:solidFill>
                  <a:srgbClr val="C00000"/>
                </a:solidFill>
              </a:rPr>
              <a:t>Aditya, Siva, </a:t>
            </a:r>
            <a:r>
              <a:rPr lang="en-US" dirty="0" err="1" smtClean="0">
                <a:solidFill>
                  <a:srgbClr val="C00000"/>
                </a:solidFill>
              </a:rPr>
              <a:t>Sarthak</a:t>
            </a:r>
            <a:endParaRPr lang="en-US" dirty="0" smtClean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460" y="2625350"/>
            <a:ext cx="4492281" cy="24147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  <p:pic>
        <p:nvPicPr>
          <p:cNvPr id="1026" name="Picture 2" descr="http://image.slidesharecdn.com/mutation-130728122638-phpapp01/95/mutation-34-638.jpg?cb=1375014761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" t="21455" r="5707" b="8331"/>
          <a:stretch/>
        </p:blipFill>
        <p:spPr bwMode="auto">
          <a:xfrm>
            <a:off x="492022" y="3634590"/>
            <a:ext cx="3304927" cy="198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pe-superheros.e-monsite.com/medias/images/mutations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" r="19279"/>
          <a:stretch/>
        </p:blipFill>
        <p:spPr bwMode="auto">
          <a:xfrm>
            <a:off x="4010005" y="2784167"/>
            <a:ext cx="3433399" cy="209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ages.slideplayer.com/24/6927325/slides/slide_2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26875" r="2892" b="41696"/>
          <a:stretch/>
        </p:blipFill>
        <p:spPr bwMode="auto">
          <a:xfrm>
            <a:off x="0" y="2273216"/>
            <a:ext cx="4288972" cy="107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55228" y="2440684"/>
            <a:ext cx="132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Substitution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95317" y="3555719"/>
            <a:ext cx="98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Deletion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55228" y="4696603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Insertion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224438" y="2414835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Mapping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7331" y="1993643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Linux Libertine"/>
              </a:rPr>
              <a:t>Central dogma of molecular biology</a:t>
            </a:r>
          </a:p>
        </p:txBody>
      </p:sp>
    </p:spTree>
    <p:extLst>
      <p:ext uri="{BB962C8B-B14F-4D97-AF65-F5344CB8AC3E}">
        <p14:creationId xmlns:p14="http://schemas.microsoft.com/office/powerpoint/2010/main" val="10197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 and 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High Level Diagram and Specifications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Functional Description of Blocks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Results and Analysis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Successes and Failures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and Future Work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2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227" y="2054656"/>
            <a:ext cx="9848356" cy="36649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 Parallel Smith Waterman algorithm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 Test with longer short reads and references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 Store Reference sequence in DRAM and implement a DRAM controller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 Burrows-Wheeler Transform for data compression to solve the short read mapping problem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4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Olson, Corey B., et al. "Hardware acceleration of short read mapping." </a:t>
            </a:r>
            <a:r>
              <a:rPr lang="en-US" sz="2000" i="1" dirty="0"/>
              <a:t>Field-Programmable Custom Computing Machines (FCCM), 2012 IEEE 20th Annual International Symposium on</a:t>
            </a:r>
            <a:r>
              <a:rPr lang="en-US" sz="2000" dirty="0"/>
              <a:t>. IEEE, 2012.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 smtClean="0"/>
              <a:t>Lopresti</a:t>
            </a:r>
            <a:r>
              <a:rPr lang="en-US" sz="2000" dirty="0"/>
              <a:t>, Daniel P. "P-NAC: A systolic array for comparing nucleic acid sequences." </a:t>
            </a:r>
            <a:r>
              <a:rPr lang="en-US" sz="2000" i="1" dirty="0"/>
              <a:t>Computer</a:t>
            </a:r>
            <a:r>
              <a:rPr lang="en-US" sz="2000" dirty="0"/>
              <a:t> 20.7 (1987): 98-99</a:t>
            </a:r>
            <a:r>
              <a:rPr lang="en-US" sz="20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/>
              <a:t>Herbordt</a:t>
            </a:r>
            <a:r>
              <a:rPr lang="en-US" sz="2000" dirty="0"/>
              <a:t>, Martin C., et al. "Single pass streaming BLAST on FPGAs." </a:t>
            </a:r>
            <a:r>
              <a:rPr lang="en-US" sz="2000" i="1" dirty="0"/>
              <a:t>Parallel computing</a:t>
            </a:r>
            <a:r>
              <a:rPr lang="en-US" sz="2000" dirty="0"/>
              <a:t> 33.10 (2007): 741-756</a:t>
            </a:r>
            <a:r>
              <a:rPr lang="en-US" sz="20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hlinkClick r:id="rId2"/>
              </a:rPr>
              <a:t>https://en.wikipedia.org/wiki/Smith%E2%80%93Waterman_algorithm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/>
              <a:t>Vermij</a:t>
            </a:r>
            <a:r>
              <a:rPr lang="en-US" sz="2000" dirty="0"/>
              <a:t>, E. P. </a:t>
            </a:r>
            <a:r>
              <a:rPr lang="en-US" sz="2000" i="1" dirty="0"/>
              <a:t>Genetic sequence alignment on a supercomputing platform</a:t>
            </a:r>
            <a:r>
              <a:rPr lang="en-US" sz="2000" dirty="0"/>
              <a:t>. Diss. TU Delft, Delft University of Technology, 2011</a:t>
            </a:r>
            <a:r>
              <a:rPr lang="en-US" sz="20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Special Thanks to Prof. Martin </a:t>
            </a:r>
            <a:r>
              <a:rPr lang="en-US" sz="2000" dirty="0" err="1" smtClean="0"/>
              <a:t>Herbordt</a:t>
            </a:r>
            <a:r>
              <a:rPr lang="en-US" sz="2000" dirty="0" smtClean="0"/>
              <a:t> and Prof. </a:t>
            </a:r>
            <a:r>
              <a:rPr lang="en-US" sz="2000" dirty="0" err="1" smtClean="0"/>
              <a:t>Wenchao</a:t>
            </a:r>
            <a:r>
              <a:rPr lang="en-US" sz="2000" dirty="0" smtClean="0"/>
              <a:t> Li for inputs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5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  <p:pic>
        <p:nvPicPr>
          <p:cNvPr id="2050" name="Picture 2" descr="Image result for any questions pres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934" y="1817051"/>
            <a:ext cx="6306185" cy="414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4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DNA Sequence Mapping on FPGA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227" y="2054656"/>
            <a:ext cx="5668242" cy="44419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/>
              <a:t>Short </a:t>
            </a:r>
            <a:r>
              <a:rPr lang="en-US" sz="1800" dirty="0"/>
              <a:t>read mapping has traditionally been performed </a:t>
            </a:r>
            <a:r>
              <a:rPr lang="en-US" sz="1800" dirty="0" smtClean="0"/>
              <a:t>by software </a:t>
            </a:r>
            <a:r>
              <a:rPr lang="en-US" sz="1800" dirty="0"/>
              <a:t>tools such as </a:t>
            </a:r>
            <a:r>
              <a:rPr lang="en-US" sz="1800" dirty="0" smtClean="0"/>
              <a:t>Bowtie, </a:t>
            </a:r>
            <a:r>
              <a:rPr lang="en-US" sz="1800" dirty="0"/>
              <a:t>BWA </a:t>
            </a:r>
            <a:r>
              <a:rPr lang="en-US" sz="1800" dirty="0" smtClean="0"/>
              <a:t>, </a:t>
            </a:r>
            <a:r>
              <a:rPr lang="en-US" sz="1800" dirty="0"/>
              <a:t>MAQ </a:t>
            </a:r>
            <a:r>
              <a:rPr lang="en-US" sz="1800" dirty="0" smtClean="0"/>
              <a:t> and BFAST </a:t>
            </a:r>
            <a:r>
              <a:rPr lang="en-US" sz="1800" dirty="0"/>
              <a:t>running on a cluster of processors.</a:t>
            </a:r>
            <a:endParaRPr lang="en-US" sz="1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/>
              <a:t>Huge Computational burden due to comparison of &gt;1 billion short reads against a very long reference genome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/>
              <a:t>Require 30-50 CPU days for complete mapping and alignment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/>
              <a:t>Can be significantly accelerated by the use of FPGAs and GPUs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576" y="2054656"/>
            <a:ext cx="4836491" cy="34974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44457" y="5466644"/>
            <a:ext cx="535472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Olson, Corey B., et al. "Hardware acceleration of short read mapping." </a:t>
            </a:r>
            <a:r>
              <a:rPr lang="en-US" sz="1100" i="1" dirty="0"/>
              <a:t>Field-Programmable Custom Computing Machines (FCCM), 2012 IEEE 20th Annual International Symposium on</a:t>
            </a:r>
            <a:r>
              <a:rPr lang="en-US" sz="1100" dirty="0"/>
              <a:t>. IEEE, 2012.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5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Scope and Motivation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4" y="1766865"/>
            <a:ext cx="2641606" cy="191694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7" r="872"/>
          <a:stretch/>
        </p:blipFill>
        <p:spPr>
          <a:xfrm>
            <a:off x="6629395" y="3713316"/>
            <a:ext cx="2641606" cy="22596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73" y="1766865"/>
            <a:ext cx="6456021" cy="3065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1498" y="1934239"/>
            <a:ext cx="2649202" cy="2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8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 and 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Level Diagram and Specifications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Functional Description of Blocks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Results and Analysis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Successes and Failures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 and Future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Initial High Level Block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163736" y="2264228"/>
            <a:ext cx="3871373" cy="354438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37463" y="2899954"/>
            <a:ext cx="1515292" cy="4267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Index Finder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4737463" y="3499977"/>
            <a:ext cx="1515292" cy="4267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FIFO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4737463" y="4616413"/>
            <a:ext cx="496389" cy="4267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S-W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4737463" y="5174631"/>
            <a:ext cx="1515292" cy="4267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Score Tracker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6983768" y="3326673"/>
            <a:ext cx="853947" cy="992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DDR Memory (Index and Reference)</a:t>
            </a:r>
            <a:endParaRPr lang="en-US" sz="1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536719" y="3113314"/>
            <a:ext cx="1200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6" name="TextBox 15"/>
          <p:cNvSpPr txBox="1"/>
          <p:nvPr/>
        </p:nvSpPr>
        <p:spPr>
          <a:xfrm>
            <a:off x="2682772" y="2768456"/>
            <a:ext cx="12129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Short Read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2" idx="1"/>
          </p:cNvCxnSpPr>
          <p:nvPr/>
        </p:nvCxnSpPr>
        <p:spPr>
          <a:xfrm flipH="1">
            <a:off x="3576103" y="5387991"/>
            <a:ext cx="1161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20" name="TextBox 19"/>
          <p:cNvSpPr txBox="1"/>
          <p:nvPr/>
        </p:nvSpPr>
        <p:spPr>
          <a:xfrm>
            <a:off x="2452397" y="4922884"/>
            <a:ext cx="150310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Aligned Reads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7" idx="2"/>
            <a:endCxn id="8" idx="0"/>
          </p:cNvCxnSpPr>
          <p:nvPr/>
        </p:nvCxnSpPr>
        <p:spPr>
          <a:xfrm>
            <a:off x="5495109" y="3326674"/>
            <a:ext cx="0" cy="17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508172" y="3884892"/>
            <a:ext cx="0" cy="17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490755" y="5040470"/>
            <a:ext cx="520337" cy="134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2" name="Straight Arrow Connector 31"/>
          <p:cNvCxnSpPr>
            <a:stCxn id="10" idx="2"/>
            <a:endCxn id="12" idx="0"/>
          </p:cNvCxnSpPr>
          <p:nvPr/>
        </p:nvCxnSpPr>
        <p:spPr>
          <a:xfrm>
            <a:off x="4985658" y="5043133"/>
            <a:ext cx="509451" cy="13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6" name="Straight Arrow Connector 35"/>
          <p:cNvCxnSpPr>
            <a:stCxn id="7" idx="3"/>
            <a:endCxn id="13" idx="1"/>
          </p:cNvCxnSpPr>
          <p:nvPr/>
        </p:nvCxnSpPr>
        <p:spPr>
          <a:xfrm>
            <a:off x="6252755" y="3113314"/>
            <a:ext cx="731013" cy="7097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8" name="Straight Arrow Connector 37"/>
          <p:cNvCxnSpPr>
            <a:endCxn id="13" idx="1"/>
          </p:cNvCxnSpPr>
          <p:nvPr/>
        </p:nvCxnSpPr>
        <p:spPr>
          <a:xfrm flipV="1">
            <a:off x="6274487" y="3823062"/>
            <a:ext cx="709281" cy="408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0" name="TextBox 39"/>
          <p:cNvSpPr txBox="1"/>
          <p:nvPr/>
        </p:nvSpPr>
        <p:spPr>
          <a:xfrm>
            <a:off x="5249092" y="4482252"/>
            <a:ext cx="47986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 smtClean="0"/>
              <a:t>…</a:t>
            </a:r>
            <a:endParaRPr lang="en-US" sz="32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589000" y="2390778"/>
            <a:ext cx="1093697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/>
              <a:t>Zedboard</a:t>
            </a:r>
            <a:endParaRPr lang="en-US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37463" y="4058195"/>
            <a:ext cx="1515292" cy="4267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Reference Lookup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5755341" y="4616413"/>
            <a:ext cx="497414" cy="4267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S-W</a:t>
            </a:r>
            <a:endParaRPr lang="en-US" sz="1400" dirty="0"/>
          </a:p>
        </p:txBody>
      </p:sp>
      <p:cxnSp>
        <p:nvCxnSpPr>
          <p:cNvPr id="26" name="Straight Arrow Connector 25"/>
          <p:cNvCxnSpPr>
            <a:stCxn id="9" idx="2"/>
            <a:endCxn id="11" idx="0"/>
          </p:cNvCxnSpPr>
          <p:nvPr/>
        </p:nvCxnSpPr>
        <p:spPr>
          <a:xfrm>
            <a:off x="5495109" y="4484915"/>
            <a:ext cx="508939" cy="13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4" name="Straight Arrow Connector 23"/>
          <p:cNvCxnSpPr>
            <a:endCxn id="10" idx="0"/>
          </p:cNvCxnSpPr>
          <p:nvPr/>
        </p:nvCxnSpPr>
        <p:spPr>
          <a:xfrm flipH="1">
            <a:off x="4985658" y="4443110"/>
            <a:ext cx="505097" cy="17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540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192" y="1059258"/>
            <a:ext cx="10972800" cy="53217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Final High Level Block Diagram</a:t>
            </a:r>
            <a:endParaRPr lang="en-US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" t="18637" r="12565" b="11575"/>
          <a:stretch/>
        </p:blipFill>
        <p:spPr>
          <a:xfrm>
            <a:off x="2452117" y="2716173"/>
            <a:ext cx="1291801" cy="105693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966442" y="3065808"/>
            <a:ext cx="563423" cy="3589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7906" y="2721074"/>
            <a:ext cx="2060016" cy="11365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Indexing Block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5486295" y="2099532"/>
            <a:ext cx="378549" cy="52983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679577" y="1749390"/>
            <a:ext cx="259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Load </a:t>
            </a:r>
            <a:r>
              <a:rPr lang="en-US" dirty="0" smtClean="0"/>
              <a:t>Reference</a:t>
            </a:r>
            <a:r>
              <a:rPr lang="en-US" dirty="0" smtClean="0">
                <a:solidFill>
                  <a:schemeClr val="bg1"/>
                </a:solidFill>
              </a:rPr>
              <a:t> Sequence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6821790" y="3017178"/>
            <a:ext cx="563423" cy="3589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517797" y="2717531"/>
            <a:ext cx="2060016" cy="11365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8795315" y="2853843"/>
            <a:ext cx="721887" cy="84603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FIFO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86224" y="2913276"/>
            <a:ext cx="12236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Smith Waterman </a:t>
            </a:r>
            <a:r>
              <a:rPr lang="en-US" sz="1400" dirty="0" err="1" smtClean="0"/>
              <a:t>PreProcessor</a:t>
            </a:r>
            <a:endParaRPr lang="en-US" sz="1400" dirty="0"/>
          </a:p>
        </p:txBody>
      </p:sp>
      <p:sp>
        <p:nvSpPr>
          <p:cNvPr id="16" name="Down Arrow 15"/>
          <p:cNvSpPr/>
          <p:nvPr/>
        </p:nvSpPr>
        <p:spPr>
          <a:xfrm>
            <a:off x="8382026" y="4033266"/>
            <a:ext cx="379604" cy="53604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676260" y="4942046"/>
            <a:ext cx="2705102" cy="11747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7879955" y="5459353"/>
            <a:ext cx="987261" cy="47443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Systolic Array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9070689" y="5459352"/>
            <a:ext cx="1144312" cy="47443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Traceback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7866742" y="5069441"/>
            <a:ext cx="2407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Smith Waterman Scoreboard</a:t>
            </a:r>
            <a:endParaRPr lang="en-US" sz="1400" dirty="0"/>
          </a:p>
        </p:txBody>
      </p:sp>
      <p:sp>
        <p:nvSpPr>
          <p:cNvPr id="25" name="Rounded Rectangle 24"/>
          <p:cNvSpPr/>
          <p:nvPr/>
        </p:nvSpPr>
        <p:spPr>
          <a:xfrm>
            <a:off x="5083007" y="4942046"/>
            <a:ext cx="1629170" cy="1052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VGA Controller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10800000">
            <a:off x="6911722" y="5303549"/>
            <a:ext cx="564994" cy="36313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4" t="34774" r="2645" b="32406"/>
          <a:stretch/>
        </p:blipFill>
        <p:spPr>
          <a:xfrm>
            <a:off x="1677981" y="4483110"/>
            <a:ext cx="2591736" cy="1732596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 rot="10800000">
            <a:off x="4376444" y="5282443"/>
            <a:ext cx="540202" cy="33780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1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 and 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High Level Diagram and Specifications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Description of Blocks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Results and Analysis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Successes and Failures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 and Future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3" y="122529"/>
            <a:ext cx="1691640" cy="7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2387</TotalTime>
  <Words>989</Words>
  <Application>Microsoft Office PowerPoint</Application>
  <PresentationFormat>Widescreen</PresentationFormat>
  <Paragraphs>230</Paragraphs>
  <Slides>33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Bradley Hand</vt:lpstr>
      <vt:lpstr>Calibri</vt:lpstr>
      <vt:lpstr>Calibri Light</vt:lpstr>
      <vt:lpstr>Castellar</vt:lpstr>
      <vt:lpstr>Courier New</vt:lpstr>
      <vt:lpstr>Linux Libertine</vt:lpstr>
      <vt:lpstr>Wingdings</vt:lpstr>
      <vt:lpstr>Retrospect</vt:lpstr>
      <vt:lpstr>FPGA Acceleration of DNA Sequence Mapping  Team: DNA Mappers</vt:lpstr>
      <vt:lpstr>PowerPoint Presentation</vt:lpstr>
      <vt:lpstr>Background</vt:lpstr>
      <vt:lpstr>DNA Sequence Mapping on FPGA</vt:lpstr>
      <vt:lpstr>Scope and Motivation</vt:lpstr>
      <vt:lpstr>PowerPoint Presentation</vt:lpstr>
      <vt:lpstr>Initial High Level Block Diagram</vt:lpstr>
      <vt:lpstr>Final High Level Block Diagram</vt:lpstr>
      <vt:lpstr>PowerPoint Presentation</vt:lpstr>
      <vt:lpstr>Indexing</vt:lpstr>
      <vt:lpstr>   Verilog Code Implementation </vt:lpstr>
      <vt:lpstr>Smith Waterman Pre-Processor </vt:lpstr>
      <vt:lpstr>Local Sequence Alignment – Smith Waterman Algorithm</vt:lpstr>
      <vt:lpstr>Smith Waterman Implementation using Systolic Arrays</vt:lpstr>
      <vt:lpstr>Smith Waterman Processing Element</vt:lpstr>
      <vt:lpstr>Traceback Element</vt:lpstr>
      <vt:lpstr>Verilog Implementation of Smith Waterman</vt:lpstr>
      <vt:lpstr>VGA Interfacing</vt:lpstr>
      <vt:lpstr>I/O Interfacing &amp; challenges</vt:lpstr>
      <vt:lpstr>Verilog Implementation of VGA Controller</vt:lpstr>
      <vt:lpstr>PowerPoint Presentation</vt:lpstr>
      <vt:lpstr>PowerPoint Presentation</vt:lpstr>
      <vt:lpstr>Demo Movie 1 – Local Sequence Alignment</vt:lpstr>
      <vt:lpstr>Demo Movie 2</vt:lpstr>
      <vt:lpstr>PowerPoint Presentation</vt:lpstr>
      <vt:lpstr>Successes</vt:lpstr>
      <vt:lpstr>Failures</vt:lpstr>
      <vt:lpstr>Failures</vt:lpstr>
      <vt:lpstr>Work Allocation</vt:lpstr>
      <vt:lpstr>PowerPoint Presentation</vt:lpstr>
      <vt:lpstr>Future Work</vt:lpstr>
      <vt:lpstr>References</vt:lpstr>
      <vt:lpstr>PowerPoint Presentation</vt:lpstr>
    </vt:vector>
  </TitlesOfParts>
  <Company>Boston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Acceleration of DNA Sequence Mapping</dc:title>
  <dc:creator>Aditya Narayan</dc:creator>
  <cp:lastModifiedBy>Aditya Narayan</cp:lastModifiedBy>
  <cp:revision>57</cp:revision>
  <dcterms:created xsi:type="dcterms:W3CDTF">2016-12-06T23:32:34Z</dcterms:created>
  <dcterms:modified xsi:type="dcterms:W3CDTF">2016-12-08T15:30:58Z</dcterms:modified>
</cp:coreProperties>
</file>